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18288000" cy="10287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Ubuntu Bold" panose="020B0600000101010101" charset="0"/>
      <p:regular r:id="rId33"/>
    </p:embeddedFont>
    <p:embeddedFont>
      <p:font typeface="Source Han Sans KR Medium" panose="020B0600000101010101" charset="-127"/>
      <p:regular r:id="rId34"/>
    </p:embeddedFont>
    <p:embeddedFont>
      <p:font typeface="TDTD고딕 Bold" panose="020B0600000101010101" charset="-127"/>
      <p:regular r:id="rId35"/>
    </p:embeddedFont>
    <p:embeddedFont>
      <p:font typeface="Source Han Sans KR Bold" panose="020B0600000101010101" charset="-127"/>
      <p:regular r:id="rId36"/>
    </p:embeddedFont>
    <p:embeddedFont>
      <p:font typeface="TDTD엠플고딕" panose="020B0600000101010101" charset="-127"/>
      <p:regular r:id="rId37"/>
    </p:embeddedFont>
    <p:embeddedFont>
      <p:font typeface="TDTD고딕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Source Han Sans KR" panose="020B0600000101010101" charset="-127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453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6458516" y="8511776"/>
            <a:ext cx="627257" cy="70084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959272" y="393874"/>
            <a:ext cx="2924899" cy="1695450"/>
          </a:xfrm>
          <a:custGeom>
            <a:avLst/>
            <a:gdLst/>
            <a:ahLst/>
            <a:cxnLst/>
            <a:rect l="l" t="t" r="r" b="b"/>
            <a:pathLst>
              <a:path w="2924899" h="1695450">
                <a:moveTo>
                  <a:pt x="0" y="0"/>
                </a:moveTo>
                <a:lnTo>
                  <a:pt x="2924899" y="0"/>
                </a:lnTo>
                <a:lnTo>
                  <a:pt x="2924899" y="1695450"/>
                </a:lnTo>
                <a:lnTo>
                  <a:pt x="0" y="169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448201" y="3126743"/>
            <a:ext cx="5118616" cy="17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20"/>
              </a:lnSpc>
              <a:spcBef>
                <a:spcPct val="0"/>
              </a:spcBef>
            </a:pPr>
            <a:r>
              <a:rPr lang="en-US" sz="10086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Danstep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8201" y="5586203"/>
            <a:ext cx="345616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춤에 한 발자국 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4577" y="8453321"/>
            <a:ext cx="3733800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사공이여섯(A406)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5804436" y="4253186"/>
            <a:ext cx="11254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5804436" y="5246420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5804436" y="6286952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5804436" y="7256537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5804436" y="9253538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21481" y="2826171"/>
            <a:ext cx="2553597" cy="3817232"/>
          </a:xfrm>
          <a:custGeom>
            <a:avLst/>
            <a:gdLst/>
            <a:ahLst/>
            <a:cxnLst/>
            <a:rect l="l" t="t" r="r" b="b"/>
            <a:pathLst>
              <a:path w="2553597" h="3817232">
                <a:moveTo>
                  <a:pt x="0" y="0"/>
                </a:moveTo>
                <a:lnTo>
                  <a:pt x="2553597" y="0"/>
                </a:lnTo>
                <a:lnTo>
                  <a:pt x="2553597" y="3817233"/>
                </a:lnTo>
                <a:lnTo>
                  <a:pt x="0" y="3817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811497" y="6816982"/>
            <a:ext cx="1752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이지민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4758" y="7890132"/>
            <a:ext cx="25603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고등학교 재학중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0968" y="4524108"/>
            <a:ext cx="1381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성별/ 나이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0333" y="4492358"/>
            <a:ext cx="1527334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여성 / 18세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7570" y="5486852"/>
            <a:ext cx="2806452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대한민국 대구 거주중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7570" y="6501264"/>
            <a:ext cx="606813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K-pop 댄스 커버, 노래 커버, 음악 게임 플레이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7570" y="7451414"/>
            <a:ext cx="8579836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유튜브에서 K-pop 댄스 커버 영상과 댄스 프로그램을 자주 시청하고 있으며 친구들과 함께 음악 관련 게임을 즐기고 있는 중이다.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0968" y="5536064"/>
            <a:ext cx="1227817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거주지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90968" y="6539364"/>
            <a:ext cx="843232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취미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090968" y="7499039"/>
            <a:ext cx="12571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특이 사항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94918" y="587702"/>
            <a:ext cx="46238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타겟 고객 설정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17008" y="2958455"/>
            <a:ext cx="2582453" cy="3826971"/>
          </a:xfrm>
          <a:custGeom>
            <a:avLst/>
            <a:gdLst/>
            <a:ahLst/>
            <a:cxnLst/>
            <a:rect l="l" t="t" r="r" b="b"/>
            <a:pathLst>
              <a:path w="2582453" h="3826971">
                <a:moveTo>
                  <a:pt x="0" y="0"/>
                </a:moveTo>
                <a:lnTo>
                  <a:pt x="2582453" y="0"/>
                </a:lnTo>
                <a:lnTo>
                  <a:pt x="2582453" y="3826972"/>
                </a:lnTo>
                <a:lnTo>
                  <a:pt x="0" y="382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96" r="-329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811497" y="6816982"/>
            <a:ext cx="1752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박성호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1986" y="7945127"/>
            <a:ext cx="119081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회사원</a:t>
            </a:r>
            <a:endParaRPr lang="en-US" sz="3000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918" y="587702"/>
            <a:ext cx="462385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타겟 고객 설정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5804436" y="4253186"/>
            <a:ext cx="112548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5804436" y="5246420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5804436" y="6286952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5804436" y="7256537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5804436" y="9253538"/>
            <a:ext cx="11254859" cy="0"/>
          </a:xfrm>
          <a:prstGeom prst="line">
            <a:avLst/>
          </a:prstGeom>
          <a:ln w="9525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090968" y="4524108"/>
            <a:ext cx="13810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성별/ 나이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0333" y="4492358"/>
            <a:ext cx="152734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남성 / 30세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7570" y="5486852"/>
            <a:ext cx="280630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대한민국 인천 거주중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7570" y="6501264"/>
            <a:ext cx="7047429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최근 운동을 시작했으며 댄스에 대한 흥미가 커지는 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7570" y="7451414"/>
            <a:ext cx="8579836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최근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우연히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TV에서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댄스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프로그램을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시청하고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댄스에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대한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흥미가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생겨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댄스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관련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게임을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찾아보고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있다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하지만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비싼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9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기기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값으로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인해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게임을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플레이하기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부담스러운</a:t>
            </a:r>
            <a:r>
              <a:rPr lang="en-US" sz="2499" dirty="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상황이다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090968" y="5536064"/>
            <a:ext cx="1227808" cy="430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거주지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90968" y="6539365"/>
            <a:ext cx="843232" cy="422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취미</a:t>
            </a:r>
            <a:endParaRPr lang="en-US" sz="2499" dirty="0">
              <a:solidFill>
                <a:srgbClr val="000000">
                  <a:alpha val="69804"/>
                </a:srgbClr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90968" y="7499039"/>
            <a:ext cx="12571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000000">
                    <a:alpha val="6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특이 사항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38503" y="4364038"/>
            <a:ext cx="5210994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3. 핵심 기능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355981" y="2831544"/>
            <a:ext cx="11107422" cy="6980771"/>
          </a:xfrm>
          <a:custGeom>
            <a:avLst/>
            <a:gdLst/>
            <a:ahLst/>
            <a:cxnLst/>
            <a:rect l="l" t="t" r="r" b="b"/>
            <a:pathLst>
              <a:path w="11107422" h="6980771">
                <a:moveTo>
                  <a:pt x="0" y="0"/>
                </a:moveTo>
                <a:lnTo>
                  <a:pt x="11107422" y="0"/>
                </a:lnTo>
                <a:lnTo>
                  <a:pt x="11107422" y="6980770"/>
                </a:lnTo>
                <a:lnTo>
                  <a:pt x="0" y="698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8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9148"/>
            <a:ext cx="349545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상세 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499552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 랭킹 서비스 제공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90EB7-AE52-A2A3-69F8-3A01AAAF45DB}"/>
              </a:ext>
            </a:extLst>
          </p:cNvPr>
          <p:cNvSpPr/>
          <p:nvPr/>
        </p:nvSpPr>
        <p:spPr>
          <a:xfrm>
            <a:off x="3810000" y="7505700"/>
            <a:ext cx="10363200" cy="2062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4918" y="2750653"/>
            <a:ext cx="12265605" cy="6907803"/>
          </a:xfrm>
          <a:custGeom>
            <a:avLst/>
            <a:gdLst/>
            <a:ahLst/>
            <a:cxnLst/>
            <a:rect l="l" t="t" r="r" b="b"/>
            <a:pathLst>
              <a:path w="12265605" h="6907803">
                <a:moveTo>
                  <a:pt x="0" y="0"/>
                </a:moveTo>
                <a:lnTo>
                  <a:pt x="12265605" y="0"/>
                </a:lnTo>
                <a:lnTo>
                  <a:pt x="12265605" y="6907803"/>
                </a:lnTo>
                <a:lnTo>
                  <a:pt x="0" y="6907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445621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가이드(캠 인식)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66256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카메라 인식 성공 실패 여부 제공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09565" y="2835069"/>
            <a:ext cx="12464617" cy="7019883"/>
          </a:xfrm>
          <a:custGeom>
            <a:avLst/>
            <a:gdLst/>
            <a:ahLst/>
            <a:cxnLst/>
            <a:rect l="l" t="t" r="r" b="b"/>
            <a:pathLst>
              <a:path w="12464617" h="7019883">
                <a:moveTo>
                  <a:pt x="0" y="0"/>
                </a:moveTo>
                <a:lnTo>
                  <a:pt x="12464617" y="0"/>
                </a:lnTo>
                <a:lnTo>
                  <a:pt x="12464617" y="7019882"/>
                </a:lnTo>
                <a:lnTo>
                  <a:pt x="0" y="701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562600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가이드(모션 컨트롤)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80153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자세 추정을 통해 자세로 게임 컨트롤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4918" y="2787264"/>
            <a:ext cx="12323078" cy="6940170"/>
          </a:xfrm>
          <a:custGeom>
            <a:avLst/>
            <a:gdLst/>
            <a:ahLst/>
            <a:cxnLst/>
            <a:rect l="l" t="t" r="r" b="b"/>
            <a:pathLst>
              <a:path w="12323078" h="6940170">
                <a:moveTo>
                  <a:pt x="0" y="0"/>
                </a:moveTo>
                <a:lnTo>
                  <a:pt x="12323078" y="0"/>
                </a:lnTo>
                <a:lnTo>
                  <a:pt x="12323078" y="6940171"/>
                </a:lnTo>
                <a:lnTo>
                  <a:pt x="0" y="6940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014020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가이드(인식 실패)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80153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자세 추정을 통해 자세로 게임 컨트롤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4918" y="2736564"/>
            <a:ext cx="12342102" cy="6980031"/>
          </a:xfrm>
          <a:custGeom>
            <a:avLst/>
            <a:gdLst/>
            <a:ahLst/>
            <a:cxnLst/>
            <a:rect l="l" t="t" r="r" b="b"/>
            <a:pathLst>
              <a:path w="12342102" h="6980031">
                <a:moveTo>
                  <a:pt x="0" y="0"/>
                </a:moveTo>
                <a:lnTo>
                  <a:pt x="12342102" y="0"/>
                </a:lnTo>
                <a:lnTo>
                  <a:pt x="12342102" y="6980031"/>
                </a:lnTo>
                <a:lnTo>
                  <a:pt x="0" y="698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1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004867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가이드(인식 성공)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80153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자세 추정을 통해 자세로 게임 컨트롤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800467" y="2870914"/>
            <a:ext cx="12496872" cy="7038048"/>
          </a:xfrm>
          <a:custGeom>
            <a:avLst/>
            <a:gdLst/>
            <a:ahLst/>
            <a:cxnLst/>
            <a:rect l="l" t="t" r="r" b="b"/>
            <a:pathLst>
              <a:path w="12496872" h="7038048">
                <a:moveTo>
                  <a:pt x="0" y="0"/>
                </a:moveTo>
                <a:lnTo>
                  <a:pt x="12496872" y="0"/>
                </a:lnTo>
                <a:lnTo>
                  <a:pt x="12496872" y="7038049"/>
                </a:lnTo>
                <a:lnTo>
                  <a:pt x="0" y="703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73881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연습 모드(준비 단계)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693911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카메라가 정상 인식 되었다면 시작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69957" y="2788138"/>
            <a:ext cx="12148085" cy="6841617"/>
          </a:xfrm>
          <a:custGeom>
            <a:avLst/>
            <a:gdLst/>
            <a:ahLst/>
            <a:cxnLst/>
            <a:rect l="l" t="t" r="r" b="b"/>
            <a:pathLst>
              <a:path w="12148085" h="6841617">
                <a:moveTo>
                  <a:pt x="0" y="0"/>
                </a:moveTo>
                <a:lnTo>
                  <a:pt x="12148086" y="0"/>
                </a:lnTo>
                <a:lnTo>
                  <a:pt x="12148086" y="6841617"/>
                </a:lnTo>
                <a:lnTo>
                  <a:pt x="0" y="68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73881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연습 모드(연습 단계)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407456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등급제를 통한 연습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845240" y="340690"/>
            <a:ext cx="321802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팀원 소개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45240" y="1902790"/>
            <a:ext cx="3139492" cy="3895683"/>
            <a:chOff x="0" y="0"/>
            <a:chExt cx="742765" cy="9216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72281" y="2468776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0" y="0"/>
                </a:lnTo>
                <a:lnTo>
                  <a:pt x="1085410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24300" y="3725154"/>
            <a:ext cx="98137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원민혁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1585" y="4824502"/>
            <a:ext cx="288479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팀장, Front-End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59967" y="1902790"/>
            <a:ext cx="3139492" cy="3895683"/>
            <a:chOff x="0" y="0"/>
            <a:chExt cx="742765" cy="9216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45240" y="6094063"/>
            <a:ext cx="3139492" cy="3895683"/>
            <a:chOff x="0" y="0"/>
            <a:chExt cx="742765" cy="9216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872281" y="6660049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0" y="0"/>
                </a:lnTo>
                <a:lnTo>
                  <a:pt x="1085410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950359" y="7916427"/>
            <a:ext cx="929253" cy="46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김연욱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5582" y="2468776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1" y="0"/>
                </a:lnTo>
                <a:lnTo>
                  <a:pt x="1085411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8693661" y="3722683"/>
            <a:ext cx="98137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탁인혁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39004" y="4824317"/>
            <a:ext cx="490686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588542" y="6094063"/>
            <a:ext cx="3139492" cy="3895683"/>
            <a:chOff x="0" y="0"/>
            <a:chExt cx="742765" cy="9216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615582" y="6660049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1" y="0"/>
                </a:lnTo>
                <a:lnTo>
                  <a:pt x="1085411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8667601" y="7916427"/>
            <a:ext cx="98137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강다현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40262" y="8943658"/>
            <a:ext cx="436052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303268" y="1902790"/>
            <a:ext cx="3139492" cy="3895683"/>
            <a:chOff x="0" y="0"/>
            <a:chExt cx="742765" cy="92167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4330309" y="2468776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0" y="0"/>
                </a:lnTo>
                <a:lnTo>
                  <a:pt x="1085410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14382328" y="3725154"/>
            <a:ext cx="98137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윤상일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11162" y="4824317"/>
            <a:ext cx="4646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3303268" y="6094063"/>
            <a:ext cx="3139492" cy="3895683"/>
            <a:chOff x="0" y="0"/>
            <a:chExt cx="742765" cy="9216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2765" cy="921671"/>
            </a:xfrm>
            <a:custGeom>
              <a:avLst/>
              <a:gdLst/>
              <a:ahLst/>
              <a:cxnLst/>
              <a:rect l="l" t="t" r="r" b="b"/>
              <a:pathLst>
                <a:path w="742765" h="921671">
                  <a:moveTo>
                    <a:pt x="101105" y="0"/>
                  </a:moveTo>
                  <a:lnTo>
                    <a:pt x="641660" y="0"/>
                  </a:lnTo>
                  <a:cubicBezTo>
                    <a:pt x="668475" y="0"/>
                    <a:pt x="694191" y="10652"/>
                    <a:pt x="713152" y="29613"/>
                  </a:cubicBezTo>
                  <a:cubicBezTo>
                    <a:pt x="732113" y="48574"/>
                    <a:pt x="742765" y="74290"/>
                    <a:pt x="742765" y="101105"/>
                  </a:cubicBezTo>
                  <a:lnTo>
                    <a:pt x="742765" y="820566"/>
                  </a:lnTo>
                  <a:cubicBezTo>
                    <a:pt x="742765" y="847381"/>
                    <a:pt x="732113" y="873097"/>
                    <a:pt x="713152" y="892058"/>
                  </a:cubicBezTo>
                  <a:cubicBezTo>
                    <a:pt x="694191" y="911019"/>
                    <a:pt x="668475" y="921671"/>
                    <a:pt x="641660" y="921671"/>
                  </a:cubicBezTo>
                  <a:lnTo>
                    <a:pt x="101105" y="921671"/>
                  </a:lnTo>
                  <a:cubicBezTo>
                    <a:pt x="74290" y="921671"/>
                    <a:pt x="48574" y="911019"/>
                    <a:pt x="29613" y="892058"/>
                  </a:cubicBezTo>
                  <a:cubicBezTo>
                    <a:pt x="10652" y="873097"/>
                    <a:pt x="0" y="847381"/>
                    <a:pt x="0" y="820566"/>
                  </a:cubicBezTo>
                  <a:lnTo>
                    <a:pt x="0" y="101105"/>
                  </a:lnTo>
                  <a:cubicBezTo>
                    <a:pt x="0" y="74290"/>
                    <a:pt x="10652" y="48574"/>
                    <a:pt x="29613" y="29613"/>
                  </a:cubicBezTo>
                  <a:cubicBezTo>
                    <a:pt x="48574" y="10652"/>
                    <a:pt x="74290" y="0"/>
                    <a:pt x="1011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>
                  <a:alpha val="19608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742765" cy="96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330309" y="6660049"/>
            <a:ext cx="1085410" cy="800990"/>
          </a:xfrm>
          <a:custGeom>
            <a:avLst/>
            <a:gdLst/>
            <a:ahLst/>
            <a:cxnLst/>
            <a:rect l="l" t="t" r="r" b="b"/>
            <a:pathLst>
              <a:path w="1085410" h="800990">
                <a:moveTo>
                  <a:pt x="0" y="0"/>
                </a:moveTo>
                <a:lnTo>
                  <a:pt x="1085410" y="0"/>
                </a:lnTo>
                <a:lnTo>
                  <a:pt x="1085410" y="800990"/>
                </a:lnTo>
                <a:lnTo>
                  <a:pt x="0" y="8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TextBox 37"/>
          <p:cNvSpPr txBox="1"/>
          <p:nvPr/>
        </p:nvSpPr>
        <p:spPr>
          <a:xfrm>
            <a:off x="14408361" y="7916427"/>
            <a:ext cx="929306" cy="46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윤정섭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638229" y="8943658"/>
            <a:ext cx="469570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81363" y="8943658"/>
            <a:ext cx="3262789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000000">
                    <a:alpha val="69804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부팀장, Back-End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4918" y="2835699"/>
            <a:ext cx="13008502" cy="7150926"/>
          </a:xfrm>
          <a:custGeom>
            <a:avLst/>
            <a:gdLst/>
            <a:ahLst/>
            <a:cxnLst/>
            <a:rect l="l" t="t" r="r" b="b"/>
            <a:pathLst>
              <a:path w="13008502" h="7150926">
                <a:moveTo>
                  <a:pt x="0" y="0"/>
                </a:moveTo>
                <a:lnTo>
                  <a:pt x="13008502" y="0"/>
                </a:lnTo>
                <a:lnTo>
                  <a:pt x="13008502" y="7150925"/>
                </a:lnTo>
                <a:lnTo>
                  <a:pt x="0" y="7150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5" b="-122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73881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연습 모드(결과 단계)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529318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한 step 내에서 결과 확인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12880" y="710575"/>
            <a:ext cx="5747965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실전 모드(진행 단계)</a:t>
            </a:r>
          </a:p>
        </p:txBody>
      </p:sp>
      <p:sp>
        <p:nvSpPr>
          <p:cNvPr id="6" name="Freeform 6"/>
          <p:cNvSpPr/>
          <p:nvPr/>
        </p:nvSpPr>
        <p:spPr>
          <a:xfrm>
            <a:off x="2509565" y="1990992"/>
            <a:ext cx="13964463" cy="7773226"/>
          </a:xfrm>
          <a:custGeom>
            <a:avLst/>
            <a:gdLst/>
            <a:ahLst/>
            <a:cxnLst/>
            <a:rect l="l" t="t" r="r" b="b"/>
            <a:pathLst>
              <a:path w="13964463" h="7773226">
                <a:moveTo>
                  <a:pt x="0" y="0"/>
                </a:moveTo>
                <a:lnTo>
                  <a:pt x="13964464" y="0"/>
                </a:lnTo>
                <a:lnTo>
                  <a:pt x="13964464" y="7773226"/>
                </a:lnTo>
                <a:lnTo>
                  <a:pt x="0" y="7773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7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509565" y="1965840"/>
            <a:ext cx="13964463" cy="7798377"/>
          </a:xfrm>
          <a:custGeom>
            <a:avLst/>
            <a:gdLst/>
            <a:ahLst/>
            <a:cxnLst/>
            <a:rect l="l" t="t" r="r" b="b"/>
            <a:pathLst>
              <a:path w="13964463" h="7798377">
                <a:moveTo>
                  <a:pt x="0" y="0"/>
                </a:moveTo>
                <a:lnTo>
                  <a:pt x="13964464" y="0"/>
                </a:lnTo>
                <a:lnTo>
                  <a:pt x="13964464" y="7798378"/>
                </a:lnTo>
                <a:lnTo>
                  <a:pt x="0" y="7798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" r="-29" b="-9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2179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2880" y="710575"/>
            <a:ext cx="573881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- 실전 모드(결과 단계)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144010" y="4364038"/>
            <a:ext cx="4362190" cy="138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4. </a:t>
            </a:r>
            <a:r>
              <a:rPr lang="en-US" sz="8000" dirty="0" err="1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차별점</a:t>
            </a:r>
            <a:endParaRPr lang="en-US" sz="8000" dirty="0">
              <a:solidFill>
                <a:srgbClr val="000000"/>
              </a:solidFill>
              <a:latin typeface="TDTD고딕 Bold"/>
              <a:ea typeface="TDTD고딕 Bold"/>
              <a:cs typeface="TDTD고딕 Bold"/>
              <a:sym typeface="TDTD고딕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79200" y="3559265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102724" y="3040518"/>
            <a:ext cx="14406351" cy="518747"/>
          </a:xfrm>
          <a:custGeom>
            <a:avLst/>
            <a:gdLst/>
            <a:ahLst/>
            <a:cxnLst/>
            <a:rect l="l" t="t" r="r" b="b"/>
            <a:pathLst>
              <a:path w="14406351" h="518747">
                <a:moveTo>
                  <a:pt x="0" y="0"/>
                </a:moveTo>
                <a:lnTo>
                  <a:pt x="14406351" y="0"/>
                </a:lnTo>
                <a:lnTo>
                  <a:pt x="14406351" y="518747"/>
                </a:lnTo>
                <a:lnTo>
                  <a:pt x="0" y="5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4918" y="587702"/>
            <a:ext cx="20917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차별점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32990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JUST DANCE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694918" y="3049910"/>
            <a:ext cx="5801880" cy="4574559"/>
          </a:xfrm>
          <a:custGeom>
            <a:avLst/>
            <a:gdLst/>
            <a:ahLst/>
            <a:cxnLst/>
            <a:rect l="l" t="t" r="r" b="b"/>
            <a:pathLst>
              <a:path w="5801880" h="4574559">
                <a:moveTo>
                  <a:pt x="0" y="0"/>
                </a:moveTo>
                <a:lnTo>
                  <a:pt x="5801880" y="0"/>
                </a:lnTo>
                <a:lnTo>
                  <a:pt x="5801880" y="4574559"/>
                </a:lnTo>
                <a:lnTo>
                  <a:pt x="0" y="457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481920" y="4156587"/>
            <a:ext cx="4451821" cy="1817486"/>
          </a:xfrm>
          <a:custGeom>
            <a:avLst/>
            <a:gdLst/>
            <a:ahLst/>
            <a:cxnLst/>
            <a:rect l="l" t="t" r="r" b="b"/>
            <a:pathLst>
              <a:path w="4451821" h="1817486">
                <a:moveTo>
                  <a:pt x="0" y="0"/>
                </a:moveTo>
                <a:lnTo>
                  <a:pt x="4451821" y="0"/>
                </a:lnTo>
                <a:lnTo>
                  <a:pt x="4451821" y="1817486"/>
                </a:lnTo>
                <a:lnTo>
                  <a:pt x="0" y="1817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4918" y="587702"/>
            <a:ext cx="20917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차별점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329907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비싼 장비?</a:t>
            </a:r>
          </a:p>
        </p:txBody>
      </p:sp>
      <p:sp>
        <p:nvSpPr>
          <p:cNvPr id="8" name="Freeform 8"/>
          <p:cNvSpPr/>
          <p:nvPr/>
        </p:nvSpPr>
        <p:spPr>
          <a:xfrm>
            <a:off x="4651425" y="1951622"/>
            <a:ext cx="8985149" cy="6383755"/>
          </a:xfrm>
          <a:custGeom>
            <a:avLst/>
            <a:gdLst/>
            <a:ahLst/>
            <a:cxnLst/>
            <a:rect l="l" t="t" r="r" b="b"/>
            <a:pathLst>
              <a:path w="8985149" h="6383755">
                <a:moveTo>
                  <a:pt x="0" y="0"/>
                </a:moveTo>
                <a:lnTo>
                  <a:pt x="8985150" y="0"/>
                </a:lnTo>
                <a:lnTo>
                  <a:pt x="8985150" y="6383756"/>
                </a:lnTo>
                <a:lnTo>
                  <a:pt x="0" y="6383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56205" y="3040518"/>
            <a:ext cx="4543388" cy="62667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97253" y="3040518"/>
            <a:ext cx="2892158" cy="112794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9431880" y="4474182"/>
            <a:ext cx="4729703" cy="4936123"/>
          </a:xfrm>
          <a:custGeom>
            <a:avLst/>
            <a:gdLst/>
            <a:ahLst/>
            <a:cxnLst/>
            <a:rect l="l" t="t" r="r" b="b"/>
            <a:pathLst>
              <a:path w="4729703" h="4936123">
                <a:moveTo>
                  <a:pt x="0" y="0"/>
                </a:moveTo>
                <a:lnTo>
                  <a:pt x="4729704" y="0"/>
                </a:lnTo>
                <a:lnTo>
                  <a:pt x="4729704" y="4936123"/>
                </a:lnTo>
                <a:lnTo>
                  <a:pt x="0" y="4936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1848670" y="5465012"/>
            <a:ext cx="1189324" cy="16404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4918" y="587702"/>
            <a:ext cx="20917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차별점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697" y="1988958"/>
            <a:ext cx="622706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실시간으로 사용자의 모습 확인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1832844" y="4771323"/>
            <a:ext cx="1189324" cy="164044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148799" y="2888027"/>
            <a:ext cx="7990403" cy="5407039"/>
          </a:xfrm>
          <a:custGeom>
            <a:avLst/>
            <a:gdLst/>
            <a:ahLst/>
            <a:cxnLst/>
            <a:rect l="l" t="t" r="r" b="b"/>
            <a:pathLst>
              <a:path w="7990403" h="5407039">
                <a:moveTo>
                  <a:pt x="0" y="0"/>
                </a:moveTo>
                <a:lnTo>
                  <a:pt x="7990402" y="0"/>
                </a:lnTo>
                <a:lnTo>
                  <a:pt x="7990402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4918" y="587702"/>
            <a:ext cx="209170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차별점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776208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단계를 통한 해당 춤의 튜토리얼을 제공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079606" y="3648780"/>
            <a:ext cx="8179194" cy="2292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97"/>
              </a:lnSpc>
              <a:spcBef>
                <a:spcPct val="0"/>
              </a:spcBef>
            </a:pPr>
            <a:r>
              <a:rPr lang="en-US" sz="12748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57433" y="3619500"/>
            <a:ext cx="4773134" cy="2292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397"/>
              </a:lnSpc>
              <a:spcBef>
                <a:spcPct val="0"/>
              </a:spcBef>
            </a:pPr>
            <a:r>
              <a:rPr lang="en-US" sz="12748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Q &amp; 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64933" y="1346551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38054" y="4204725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81C1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프로젝트 기획 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44872" y="4052325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CB6CE6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3451" y="505032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CB6CE6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8058" y="5202722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81C1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타겟 고객 설정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3451" y="6061453"/>
            <a:ext cx="121082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644">
                <a:solidFill>
                  <a:srgbClr val="CB6CE6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2343" y="6202847"/>
            <a:ext cx="3842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81C1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핵심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9161" y="7080628"/>
            <a:ext cx="121082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644">
                <a:solidFill>
                  <a:srgbClr val="CB6CE6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8054" y="7222022"/>
            <a:ext cx="3842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81C1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차별점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73451" y="8099803"/>
            <a:ext cx="121082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644">
                <a:solidFill>
                  <a:srgbClr val="CB6CE6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2343" y="8241197"/>
            <a:ext cx="38426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281C1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711513" y="4364038"/>
            <a:ext cx="10864974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205" lvl="1" indent="-863603" algn="l">
              <a:lnSpc>
                <a:spcPts val="11200"/>
              </a:lnSpc>
              <a:spcBef>
                <a:spcPct val="0"/>
              </a:spcBef>
              <a:buAutoNum type="arabicPeriod"/>
            </a:pPr>
            <a:r>
              <a:rPr lang="en-US" sz="8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 프로젝트 기획 배경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001538" y="3313601"/>
            <a:ext cx="7188722" cy="6409308"/>
          </a:xfrm>
          <a:custGeom>
            <a:avLst/>
            <a:gdLst/>
            <a:ahLst/>
            <a:cxnLst/>
            <a:rect l="l" t="t" r="r" b="b"/>
            <a:pathLst>
              <a:path w="7188722" h="6409308">
                <a:moveTo>
                  <a:pt x="0" y="0"/>
                </a:moveTo>
                <a:lnTo>
                  <a:pt x="7188722" y="0"/>
                </a:lnTo>
                <a:lnTo>
                  <a:pt x="7188722" y="6409308"/>
                </a:lnTo>
                <a:lnTo>
                  <a:pt x="0" y="640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2" r="-5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930202" y="3313601"/>
            <a:ext cx="6195397" cy="6409308"/>
          </a:xfrm>
          <a:custGeom>
            <a:avLst/>
            <a:gdLst/>
            <a:ahLst/>
            <a:cxnLst/>
            <a:rect l="l" t="t" r="r" b="b"/>
            <a:pathLst>
              <a:path w="6195397" h="6409308">
                <a:moveTo>
                  <a:pt x="0" y="0"/>
                </a:moveTo>
                <a:lnTo>
                  <a:pt x="6195397" y="0"/>
                </a:lnTo>
                <a:lnTo>
                  <a:pt x="6195397" y="6409308"/>
                </a:lnTo>
                <a:lnTo>
                  <a:pt x="0" y="640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941800" y="3711234"/>
            <a:ext cx="4763685" cy="300676"/>
            <a:chOff x="0" y="0"/>
            <a:chExt cx="1254633" cy="7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633" cy="79190"/>
            </a:xfrm>
            <a:custGeom>
              <a:avLst/>
              <a:gdLst/>
              <a:ahLst/>
              <a:cxnLst/>
              <a:rect l="l" t="t" r="r" b="b"/>
              <a:pathLst>
                <a:path w="1254633" h="79190">
                  <a:moveTo>
                    <a:pt x="0" y="0"/>
                  </a:moveTo>
                  <a:lnTo>
                    <a:pt x="1254633" y="0"/>
                  </a:lnTo>
                  <a:lnTo>
                    <a:pt x="1254633" y="79190"/>
                  </a:lnTo>
                  <a:lnTo>
                    <a:pt x="0" y="79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54633" cy="12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41800" y="5287998"/>
            <a:ext cx="4225592" cy="300676"/>
            <a:chOff x="0" y="0"/>
            <a:chExt cx="1112913" cy="791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2913" cy="79190"/>
            </a:xfrm>
            <a:custGeom>
              <a:avLst/>
              <a:gdLst/>
              <a:ahLst/>
              <a:cxnLst/>
              <a:rect l="l" t="t" r="r" b="b"/>
              <a:pathLst>
                <a:path w="1112913" h="79190">
                  <a:moveTo>
                    <a:pt x="0" y="0"/>
                  </a:moveTo>
                  <a:lnTo>
                    <a:pt x="1112913" y="0"/>
                  </a:lnTo>
                  <a:lnTo>
                    <a:pt x="1112913" y="79190"/>
                  </a:lnTo>
                  <a:lnTo>
                    <a:pt x="0" y="79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12913" cy="12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76535" y="3313601"/>
            <a:ext cx="8238728" cy="4635416"/>
          </a:xfrm>
          <a:custGeom>
            <a:avLst/>
            <a:gdLst/>
            <a:ahLst/>
            <a:cxnLst/>
            <a:rect l="l" t="t" r="r" b="b"/>
            <a:pathLst>
              <a:path w="8238728" h="4635416">
                <a:moveTo>
                  <a:pt x="0" y="0"/>
                </a:moveTo>
                <a:lnTo>
                  <a:pt x="8238728" y="0"/>
                </a:lnTo>
                <a:lnTo>
                  <a:pt x="8238728" y="4635416"/>
                </a:lnTo>
                <a:lnTo>
                  <a:pt x="0" y="4635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0279" y="2169689"/>
            <a:ext cx="555843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춤에 대한 사람들의 관심 증가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4918" y="587702"/>
            <a:ext cx="30091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기획 배경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88230" y="3313601"/>
            <a:ext cx="7679341" cy="4017883"/>
          </a:xfrm>
          <a:custGeom>
            <a:avLst/>
            <a:gdLst/>
            <a:ahLst/>
            <a:cxnLst/>
            <a:rect l="l" t="t" r="r" b="b"/>
            <a:pathLst>
              <a:path w="7679341" h="4017883">
                <a:moveTo>
                  <a:pt x="0" y="0"/>
                </a:moveTo>
                <a:lnTo>
                  <a:pt x="7679341" y="0"/>
                </a:lnTo>
                <a:lnTo>
                  <a:pt x="7679341" y="4017883"/>
                </a:lnTo>
                <a:lnTo>
                  <a:pt x="0" y="4017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56107" y="3853659"/>
            <a:ext cx="5275988" cy="313965"/>
            <a:chOff x="0" y="0"/>
            <a:chExt cx="1389561" cy="826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9561" cy="82690"/>
            </a:xfrm>
            <a:custGeom>
              <a:avLst/>
              <a:gdLst/>
              <a:ahLst/>
              <a:cxnLst/>
              <a:rect l="l" t="t" r="r" b="b"/>
              <a:pathLst>
                <a:path w="1389561" h="82690">
                  <a:moveTo>
                    <a:pt x="0" y="0"/>
                  </a:moveTo>
                  <a:lnTo>
                    <a:pt x="1389561" y="0"/>
                  </a:lnTo>
                  <a:lnTo>
                    <a:pt x="1389561" y="82690"/>
                  </a:lnTo>
                  <a:lnTo>
                    <a:pt x="0" y="82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389561" cy="130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6107" y="5731123"/>
            <a:ext cx="5275988" cy="313965"/>
            <a:chOff x="0" y="0"/>
            <a:chExt cx="1389561" cy="826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9561" cy="82690"/>
            </a:xfrm>
            <a:custGeom>
              <a:avLst/>
              <a:gdLst/>
              <a:ahLst/>
              <a:cxnLst/>
              <a:rect l="l" t="t" r="r" b="b"/>
              <a:pathLst>
                <a:path w="1389561" h="82690">
                  <a:moveTo>
                    <a:pt x="0" y="0"/>
                  </a:moveTo>
                  <a:lnTo>
                    <a:pt x="1389561" y="0"/>
                  </a:lnTo>
                  <a:lnTo>
                    <a:pt x="1389561" y="82690"/>
                  </a:lnTo>
                  <a:lnTo>
                    <a:pt x="0" y="82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89561" cy="130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41060" y="3044580"/>
            <a:ext cx="6053399" cy="6002034"/>
          </a:xfrm>
          <a:custGeom>
            <a:avLst/>
            <a:gdLst/>
            <a:ahLst/>
            <a:cxnLst/>
            <a:rect l="l" t="t" r="r" b="b"/>
            <a:pathLst>
              <a:path w="6053399" h="6002034">
                <a:moveTo>
                  <a:pt x="0" y="0"/>
                </a:moveTo>
                <a:lnTo>
                  <a:pt x="6053399" y="0"/>
                </a:lnTo>
                <a:lnTo>
                  <a:pt x="6053399" y="6002035"/>
                </a:lnTo>
                <a:lnTo>
                  <a:pt x="0" y="600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285" r="-442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724306" y="3044580"/>
            <a:ext cx="6002034" cy="6002034"/>
          </a:xfrm>
          <a:custGeom>
            <a:avLst/>
            <a:gdLst/>
            <a:ahLst/>
            <a:cxnLst/>
            <a:rect l="l" t="t" r="r" b="b"/>
            <a:pathLst>
              <a:path w="6002034" h="6002034">
                <a:moveTo>
                  <a:pt x="0" y="0"/>
                </a:moveTo>
                <a:lnTo>
                  <a:pt x="6002034" y="0"/>
                </a:lnTo>
                <a:lnTo>
                  <a:pt x="6002034" y="6002035"/>
                </a:lnTo>
                <a:lnTo>
                  <a:pt x="0" y="600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4918" y="587702"/>
            <a:ext cx="30091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기획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35179"/>
            <a:ext cx="1176998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YouTube를 보며 막연하게 춤을 추는게 과연 재미있을까?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311442" y="2952137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364841" y="3003502"/>
            <a:ext cx="7612336" cy="6002034"/>
          </a:xfrm>
          <a:custGeom>
            <a:avLst/>
            <a:gdLst/>
            <a:ahLst/>
            <a:cxnLst/>
            <a:rect l="l" t="t" r="r" b="b"/>
            <a:pathLst>
              <a:path w="7612336" h="6002034">
                <a:moveTo>
                  <a:pt x="0" y="0"/>
                </a:moveTo>
                <a:lnTo>
                  <a:pt x="7612336" y="0"/>
                </a:lnTo>
                <a:lnTo>
                  <a:pt x="7612336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4918" y="587702"/>
            <a:ext cx="30091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기획 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697" y="1988958"/>
            <a:ext cx="11246907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춤 게임 하나를 위해 비싼 게임 장비와 게임팩을 사야할까?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86270" y="2664351"/>
            <a:ext cx="5082409" cy="5338128"/>
          </a:xfrm>
          <a:custGeom>
            <a:avLst/>
            <a:gdLst/>
            <a:ahLst/>
            <a:cxnLst/>
            <a:rect l="l" t="t" r="r" b="b"/>
            <a:pathLst>
              <a:path w="5082409" h="5338128">
                <a:moveTo>
                  <a:pt x="0" y="0"/>
                </a:moveTo>
                <a:lnTo>
                  <a:pt x="5082409" y="0"/>
                </a:lnTo>
                <a:lnTo>
                  <a:pt x="5082409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8697" y="498242"/>
            <a:ext cx="1380868" cy="12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</a:pPr>
            <a:r>
              <a:rPr lang="en-US" sz="7205">
                <a:solidFill>
                  <a:srgbClr val="000000"/>
                </a:solidFill>
                <a:latin typeface="TDTD고딕"/>
                <a:ea typeface="TDTD고딕"/>
                <a:cs typeface="TDTD고딕"/>
                <a:sym typeface="TDTD고딕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4918" y="587702"/>
            <a:ext cx="300915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기획 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67648" y="4364038"/>
            <a:ext cx="735270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2. 타겟 고객 설정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364</Words>
  <Application>Microsoft Office PowerPoint</Application>
  <PresentationFormat>사용자 지정</PresentationFormat>
  <Paragraphs>119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맑은 고딕</vt:lpstr>
      <vt:lpstr>Ubuntu Bold</vt:lpstr>
      <vt:lpstr>Source Han Sans KR Medium</vt:lpstr>
      <vt:lpstr>TDTD고딕 Bold</vt:lpstr>
      <vt:lpstr>Arial</vt:lpstr>
      <vt:lpstr>Source Han Sans KR Bold</vt:lpstr>
      <vt:lpstr>TDTD엠플고딕</vt:lpstr>
      <vt:lpstr>TDTD고딕</vt:lpstr>
      <vt:lpstr>Calibri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서울_4반_6팀_중간발표</dc:title>
  <cp:lastModifiedBy>SSAFY</cp:lastModifiedBy>
  <cp:revision>7</cp:revision>
  <dcterms:created xsi:type="dcterms:W3CDTF">2006-08-16T00:00:00Z</dcterms:created>
  <dcterms:modified xsi:type="dcterms:W3CDTF">2024-07-25T23:59:42Z</dcterms:modified>
  <dc:identifier>DAGL7zs2g9A</dc:identifier>
</cp:coreProperties>
</file>